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2"/>
  </p:notesMasterIdLst>
  <p:sldIdLst>
    <p:sldId id="271" r:id="rId2"/>
    <p:sldId id="270" r:id="rId3"/>
    <p:sldId id="276" r:id="rId4"/>
    <p:sldId id="268" r:id="rId5"/>
    <p:sldId id="264" r:id="rId6"/>
    <p:sldId id="265" r:id="rId7"/>
    <p:sldId id="266" r:id="rId8"/>
    <p:sldId id="267" r:id="rId9"/>
    <p:sldId id="272" r:id="rId10"/>
    <p:sldId id="273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20202"/>
    <a:srgbClr val="FF0000"/>
    <a:srgbClr val="FFFF66"/>
    <a:srgbClr val="FF99CC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>
        <p:scale>
          <a:sx n="79" d="100"/>
          <a:sy n="79" d="100"/>
        </p:scale>
        <p:origin x="-57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A3E1CC6-69F5-4381-A99C-ABD104703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26731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4D6D5A-6912-409E-85EC-63255A3FF9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784477-E50D-4DB2-B48A-7804B23E03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0AEE13-D1B3-4BE0-9367-CCCE30D3A6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7C1CA0F-1121-49CA-8C72-9F5EC53060E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7A734D-56C2-453D-8F9F-724C7125B6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4F2396-7D1E-4979-8771-90E7EFD4ED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6D829-F1C2-4EB3-8302-C3AEAB52F6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68344D-03E2-4DBC-93EF-08C9BD1102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30E871-FAE7-4F18-85C2-C97F06900C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BED8F89-DEA7-48DA-9897-A3F5DCDB75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2012A33-606D-4548-B8F3-DE0491FF22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C0CA7E6-0D2E-4AF9-A30A-E2F290DB476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litmir.net/BookBinary/95041/1333244676/i_009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hyperlink" Target="http://www.moscow-info.org/ContentImages/1936/193637/img_225x170.j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3276600"/>
            <a:ext cx="8229600" cy="27432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dirty="0" smtClean="0"/>
              <a:t> </a:t>
            </a:r>
            <a:r>
              <a:rPr lang="ru-RU" altLang="ru-RU" sz="4400" dirty="0" smtClean="0">
                <a:solidFill>
                  <a:srgbClr val="020202"/>
                </a:solidFill>
                <a:latin typeface="Monotype Corsiva" pitchFamily="66" charset="0"/>
              </a:rPr>
              <a:t>РУССКИЙ ЯЗЫК, 5-й КЛАСС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dirty="0" smtClean="0"/>
              <a:t>                                                                                 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0"/>
            <a:ext cx="8382000" cy="16764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r>
              <a:rPr lang="ru-RU" altLang="ru-RU" sz="6700" b="1" dirty="0" smtClean="0">
                <a:solidFill>
                  <a:srgbClr val="020202"/>
                </a:solidFill>
                <a:latin typeface="Monotype Corsiva" pitchFamily="66" charset="0"/>
              </a:rPr>
              <a:t>Имена существительные </a:t>
            </a:r>
            <a:br>
              <a:rPr lang="ru-RU" altLang="ru-RU" sz="6700" b="1" dirty="0" smtClean="0">
                <a:solidFill>
                  <a:srgbClr val="020202"/>
                </a:solidFill>
                <a:latin typeface="Monotype Corsiva" pitchFamily="66" charset="0"/>
              </a:rPr>
            </a:br>
            <a:r>
              <a:rPr lang="ru-RU" altLang="ru-RU" sz="6700" b="1" dirty="0" smtClean="0">
                <a:solidFill>
                  <a:srgbClr val="020202"/>
                </a:solidFill>
                <a:latin typeface="Monotype Corsiva" pitchFamily="66" charset="0"/>
              </a:rPr>
              <a:t>общего рода</a:t>
            </a:r>
            <a:r>
              <a:rPr lang="ru-RU" altLang="ru-RU" sz="3600" b="1" dirty="0" smtClean="0"/>
              <a:t/>
            </a:r>
            <a:br>
              <a:rPr lang="ru-RU" altLang="ru-RU" sz="3600" b="1" dirty="0" smtClean="0"/>
            </a:br>
            <a:endParaRPr lang="ru-RU" altLang="ru-RU" sz="3600" b="1" dirty="0" smtClean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762000" y="5715000"/>
            <a:ext cx="8001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altLang="ru-RU" sz="2400"/>
              <a:t>                                                                          </a:t>
            </a:r>
            <a:endParaRPr lang="ru-RU" altLang="ru-RU"/>
          </a:p>
        </p:txBody>
      </p:sp>
      <p:pic>
        <p:nvPicPr>
          <p:cNvPr id="2053" name="Picture 5" descr="sova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4191000"/>
            <a:ext cx="2130425" cy="2406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020202"/>
                </a:solidFill>
                <a:latin typeface="Monotype Corsiva" pitchFamily="66" charset="0"/>
              </a:rPr>
              <a:t>Рефлексия</a:t>
            </a:r>
            <a:br>
              <a:rPr lang="ru-RU" sz="4400" dirty="0" smtClean="0">
                <a:solidFill>
                  <a:srgbClr val="020202"/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rgbClr val="020202"/>
                </a:solidFill>
                <a:latin typeface="Monotype Corsiva" pitchFamily="66" charset="0"/>
              </a:rPr>
              <a:t>При подготовке модели урока</a:t>
            </a:r>
            <a:endParaRPr lang="ru-RU" sz="4400" dirty="0">
              <a:solidFill>
                <a:srgbClr val="020202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20202"/>
                </a:solidFill>
              </a:rPr>
              <a:t>        </a:t>
            </a:r>
            <a:r>
              <a:rPr lang="ru-RU" b="1" dirty="0" smtClean="0">
                <a:solidFill>
                  <a:srgbClr val="020202"/>
                </a:solidFill>
              </a:rPr>
              <a:t>было легко  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20202"/>
                </a:solidFill>
              </a:rPr>
              <a:t>- подбирать задания к уроку</a:t>
            </a:r>
          </a:p>
          <a:p>
            <a:endParaRPr lang="ru-RU" dirty="0" smtClean="0">
              <a:solidFill>
                <a:srgbClr val="020202"/>
              </a:solidFill>
            </a:endParaRPr>
          </a:p>
          <a:p>
            <a:endParaRPr lang="ru-RU" dirty="0" smtClean="0">
              <a:solidFill>
                <a:srgbClr val="020202"/>
              </a:solidFill>
            </a:endParaRPr>
          </a:p>
          <a:p>
            <a:endParaRPr lang="ru-RU" dirty="0" smtClean="0">
              <a:solidFill>
                <a:srgbClr val="020202"/>
              </a:solidFill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20202"/>
                </a:solidFill>
              </a:rPr>
              <a:t>       было трудно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20202"/>
                </a:solidFill>
              </a:rPr>
              <a:t>- формулировать цели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20202"/>
                </a:solidFill>
              </a:rPr>
              <a:t>- создать мотивацию</a:t>
            </a:r>
          </a:p>
          <a:p>
            <a:pPr marL="0" indent="0">
              <a:buNone/>
            </a:pPr>
            <a:endParaRPr lang="ru-RU" b="1" dirty="0" smtClean="0">
              <a:solidFill>
                <a:srgbClr val="020202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20202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20202"/>
              </a:solidFill>
            </a:endParaRPr>
          </a:p>
          <a:p>
            <a:endParaRPr lang="ru-RU" dirty="0" smtClean="0">
              <a:solidFill>
                <a:srgbClr val="020202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20202"/>
              </a:solidFill>
            </a:endParaRPr>
          </a:p>
          <a:p>
            <a:endParaRPr lang="ru-RU" dirty="0" smtClean="0">
              <a:solidFill>
                <a:srgbClr val="020202"/>
              </a:solidFill>
            </a:endParaRPr>
          </a:p>
          <a:p>
            <a:endParaRPr lang="ru-RU" dirty="0">
              <a:solidFill>
                <a:srgbClr val="02020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1977508"/>
              </p:ext>
            </p:extLst>
          </p:nvPr>
        </p:nvGraphicFramePr>
        <p:xfrm>
          <a:off x="457200" y="381000"/>
          <a:ext cx="8382000" cy="45070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1000"/>
                <a:gridCol w="4191000"/>
              </a:tblGrid>
              <a:tr h="37054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Этапы урока</a:t>
                      </a:r>
                      <a:endParaRPr lang="ru-RU" b="1" dirty="0">
                        <a:solidFill>
                          <a:srgbClr val="02020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Приемы</a:t>
                      </a:r>
                      <a:endParaRPr lang="ru-RU" b="1" dirty="0">
                        <a:solidFill>
                          <a:srgbClr val="02020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72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1.Мотивация. Введение в новую тему. </a:t>
                      </a:r>
                      <a:endParaRPr lang="ru-RU" b="0" dirty="0">
                        <a:solidFill>
                          <a:srgbClr val="02020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baseline="0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Проблемный вопрос.</a:t>
                      </a:r>
                      <a:endParaRPr lang="ru-RU" dirty="0">
                        <a:solidFill>
                          <a:srgbClr val="02020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635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2.Открытие новых знаний.</a:t>
                      </a:r>
                      <a:endParaRPr lang="ru-RU" sz="1800" b="0" kern="1200" dirty="0" smtClean="0">
                        <a:solidFill>
                          <a:srgbClr val="020202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Беседа,</a:t>
                      </a:r>
                      <a:r>
                        <a:rPr lang="ru-RU" baseline="0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открытые вопросы, преобразование информации,</a:t>
                      </a:r>
                      <a:endParaRPr lang="ru-RU" dirty="0" smtClean="0">
                        <a:solidFill>
                          <a:srgbClr val="02020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наглядно-иллюстративный прием, работа со словарём, лексическая работа,</a:t>
                      </a:r>
                      <a:r>
                        <a:rPr lang="ru-RU" baseline="0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проблемный вопрос.</a:t>
                      </a:r>
                      <a:endParaRPr lang="ru-RU" dirty="0" smtClean="0">
                        <a:solidFill>
                          <a:srgbClr val="02020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Wingdings" pitchFamily="2" charset="2"/>
                        <a:buNone/>
                      </a:pPr>
                      <a:endParaRPr lang="ru-RU" dirty="0">
                        <a:solidFill>
                          <a:srgbClr val="02020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964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3. Рефлексия учебной деятельности на уроке.</a:t>
                      </a:r>
                      <a:endParaRPr lang="ru-RU" sz="1800" b="0" kern="1200" dirty="0" smtClean="0">
                        <a:solidFill>
                          <a:srgbClr val="020202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r>
                        <a:rPr lang="ru-RU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Диалог, открытые вопросы.</a:t>
                      </a:r>
                      <a:endParaRPr lang="ru-RU" dirty="0">
                        <a:solidFill>
                          <a:srgbClr val="02020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8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r>
                        <a:rPr lang="ru-RU" sz="1800" kern="1200" baseline="0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rgbClr val="02020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Домашнее задание. </a:t>
                      </a:r>
                      <a:endParaRPr lang="ru-RU" sz="1800" b="0" kern="1200" dirty="0" smtClean="0">
                        <a:solidFill>
                          <a:srgbClr val="020202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None/>
                      </a:pPr>
                      <a:endParaRPr lang="ru-RU" dirty="0">
                        <a:solidFill>
                          <a:srgbClr val="02020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02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Picture 5" descr="sova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724400"/>
            <a:ext cx="1735138" cy="1960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5400" y="457201"/>
            <a:ext cx="5791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Кто держит конфету свою в </a:t>
            </a:r>
            <a:r>
              <a:rPr lang="ru-RU" sz="2400" i="1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кулаке,</a:t>
            </a:r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Чтоб съесть её тайно от всех в </a:t>
            </a:r>
            <a:r>
              <a:rPr lang="ru-RU" sz="2400" i="1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уголке?</a:t>
            </a:r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Кто, выйдя во двор, никому из соседей</a:t>
            </a:r>
            <a:b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Не даст прокатиться на велосипеде?</a:t>
            </a:r>
            <a:b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Кто мелом, резинкой – любою безделицей</a:t>
            </a:r>
            <a:b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В классе ни с кем ни за что не </a:t>
            </a:r>
            <a:r>
              <a:rPr lang="ru-RU" sz="2400" i="1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поделится?</a:t>
            </a:r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Имя тому подходящее </a:t>
            </a:r>
            <a:r>
              <a:rPr lang="ru-RU" sz="2400" i="1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дадено,</a:t>
            </a:r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Даже не имя, а прозвище – жадина</a:t>
            </a:r>
            <a:r>
              <a:rPr lang="ru-RU" sz="2400" i="1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r"/>
            <a:r>
              <a:rPr lang="ru-RU" sz="2400" i="1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Я.Аким</a:t>
            </a:r>
            <a:endParaRPr lang="ru-RU" sz="2400" i="1" dirty="0">
              <a:solidFill>
                <a:srgbClr val="0202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33400" y="4907458"/>
            <a:ext cx="830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Найдите имена существительные в тексте, определите их род.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382858"/>
            <a:ext cx="2232025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609600" y="228600"/>
            <a:ext cx="8229600" cy="1066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altLang="ru-RU" sz="4400" dirty="0">
              <a:solidFill>
                <a:srgbClr val="020202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7200" y="4191000"/>
            <a:ext cx="7086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Приведите </a:t>
            </a:r>
            <a:r>
              <a:rPr lang="ru-RU" altLang="ru-RU" sz="2000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примеры похожих слов.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33400" y="2133600"/>
            <a:ext cx="7924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Составьте </a:t>
            </a:r>
            <a:r>
              <a:rPr lang="ru-RU" altLang="ru-RU" sz="2000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такое предложение со словом жадина, чтобы стало понятно, о ком идёт речь: о мальчике или о девочке. Какой вывод вы теперь можете сделать?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33400" y="3352800"/>
            <a:ext cx="8077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u="sng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Некоторые </a:t>
            </a:r>
            <a:r>
              <a:rPr lang="ru-RU" altLang="ru-RU" sz="2000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слова можно употребить применительно и к лицу женского пола, и к лицу мужского </a:t>
            </a:r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пола</a:t>
            </a:r>
            <a:endParaRPr lang="ru-RU" altLang="ru-RU" sz="2000" dirty="0">
              <a:solidFill>
                <a:srgbClr val="0202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3400" y="129540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2020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какими трудностями вы встретились при определении рода существительных?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1"/>
            <a:ext cx="8305800" cy="761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060686"/>
            <a:ext cx="1195387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5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914400" y="228600"/>
            <a:ext cx="7543800" cy="106680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4400" dirty="0">
                <a:solidFill>
                  <a:srgbClr val="020202"/>
                </a:solidFill>
                <a:latin typeface="Monotype Corsiva" pitchFamily="66" charset="0"/>
              </a:rPr>
              <a:t>Решаем проблему,</a:t>
            </a:r>
            <a:br>
              <a:rPr lang="ru-RU" altLang="ru-RU" sz="4400" dirty="0">
                <a:solidFill>
                  <a:srgbClr val="020202"/>
                </a:solidFill>
                <a:latin typeface="Monotype Corsiva" pitchFamily="66" charset="0"/>
              </a:rPr>
            </a:br>
            <a:r>
              <a:rPr lang="ru-RU" altLang="ru-RU" sz="4400" dirty="0">
                <a:solidFill>
                  <a:srgbClr val="020202"/>
                </a:solidFill>
                <a:latin typeface="Monotype Corsiva" pitchFamily="66" charset="0"/>
              </a:rPr>
              <a:t> открываем новые знания</a:t>
            </a: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28543"/>
            <a:ext cx="1752600" cy="1397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057400" y="1371600"/>
            <a:ext cx="6324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Поработайте в парах. </a:t>
            </a:r>
          </a:p>
          <a:p>
            <a:r>
              <a:rPr lang="ru-RU" altLang="ru-RU" sz="2000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Прочитайте текст и задания к </a:t>
            </a:r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упр.728.     </a:t>
            </a:r>
            <a:endParaRPr lang="ru-RU" altLang="ru-RU" sz="2000" dirty="0">
              <a:solidFill>
                <a:srgbClr val="0202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200" y="2079486"/>
            <a:ext cx="8382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Найдите в текстах существительные общего рода. Объясните, лицо какого пола они называют. Как вы это определили? При необходимости обратитесь к толковому </a:t>
            </a:r>
            <a:r>
              <a:rPr lang="ru-RU" altLang="ru-RU" sz="2000" dirty="0" err="1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словарю.Обсудите</a:t>
            </a:r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и сделайте вывод: где используются приведённые в упражнении слова: дурачина, простофиля, </a:t>
            </a:r>
            <a:r>
              <a:rPr lang="ru-RU" altLang="ru-RU" sz="2000" dirty="0" err="1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неряха?В</a:t>
            </a:r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каких случаях уместно употреблять эти слова </a:t>
            </a:r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 и почему?</a:t>
            </a:r>
            <a:endParaRPr lang="ru-RU" altLang="ru-RU" sz="2000" dirty="0">
              <a:solidFill>
                <a:srgbClr val="0202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304800" y="4038600"/>
            <a:ext cx="7010399" cy="12192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Большая часть слов общего рода имеет отрицательную оценку</a:t>
            </a:r>
          </a:p>
          <a:p>
            <a:pPr algn="ctr"/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 характера человека. Эти слова чаще используются в разговорном</a:t>
            </a:r>
          </a:p>
          <a:p>
            <a:pPr algn="ctr"/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 стиле речи, они ярко передают эмоции.</a:t>
            </a:r>
          </a:p>
          <a:p>
            <a:pPr algn="ctr"/>
            <a:endParaRPr lang="ru-RU" altLang="ru-RU" sz="2000" dirty="0">
              <a:solidFill>
                <a:srgbClr val="0202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200" y="5257800"/>
            <a:ext cx="874695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Прочитайте информацию в </a:t>
            </a:r>
            <a:r>
              <a:rPr lang="ru-RU" altLang="ru-RU" sz="200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рамке.Чем</a:t>
            </a:r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 можно дополнить текст? По каким признакам можно найти слова общего рода в тексте?</a:t>
            </a:r>
            <a:endParaRPr lang="ru-RU" altLang="ru-RU" sz="2000" dirty="0">
              <a:solidFill>
                <a:srgbClr val="0202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533400" y="5965686"/>
            <a:ext cx="8153400" cy="587514"/>
          </a:xfrm>
          <a:prstGeom prst="roundRect">
            <a:avLst>
              <a:gd name="adj" fmla="val 1041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Характеризуют человека. По окончанию а-я в </a:t>
            </a:r>
            <a:r>
              <a:rPr lang="ru-RU" altLang="ru-RU" sz="2000" dirty="0" err="1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И.п</a:t>
            </a:r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dirty="0" err="1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ед.ч</a:t>
            </a:r>
            <a:r>
              <a:rPr lang="ru-RU" altLang="ru-RU" sz="20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. И значению.</a:t>
            </a:r>
            <a:endParaRPr lang="ru-RU" altLang="ru-RU" sz="2000" dirty="0">
              <a:solidFill>
                <a:srgbClr val="0202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3352800"/>
            <a:ext cx="1608138" cy="190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 animBg="1"/>
      <p:bldP spid="7" grpId="0" build="p"/>
      <p:bldP spid="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3400" y="533400"/>
            <a:ext cx="8153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dirty="0">
                <a:solidFill>
                  <a:srgbClr val="020202"/>
                </a:solidFill>
              </a:rPr>
              <a:t>Определите слово общего рода по лексическому значению и запишите его: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4800" y="1600200"/>
            <a:ext cx="7239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/>
              <a:t>1. Человек, которому не сидится на месте.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4800" y="2286000"/>
            <a:ext cx="7121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/>
              <a:t>2. Недоучившийся, мало знающий человек.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4800" y="2971800"/>
            <a:ext cx="5354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/>
              <a:t>3. Неуклюжий, неловкий человек.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4800" y="3657600"/>
            <a:ext cx="495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/>
              <a:t>4. Неаккуратный человек.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3400" y="4572000"/>
            <a:ext cx="6881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dirty="0">
                <a:solidFill>
                  <a:srgbClr val="020202"/>
                </a:solidFill>
              </a:rPr>
              <a:t>Что объединяет все записанные вами слова?</a:t>
            </a:r>
          </a:p>
        </p:txBody>
      </p:sp>
      <p:pic>
        <p:nvPicPr>
          <p:cNvPr id="26626" name="Picture 2" descr="http://mediasubs.ru/group/uploads/ps/psilikbez-prakticheskie-znaniya-i-sovetyi-na-kazhdyij-den/image2/QtYjIyOT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2895600"/>
            <a:ext cx="26289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ая прямоугольная выноска 9"/>
          <p:cNvSpPr>
            <a:spLocks noChangeArrowheads="1"/>
          </p:cNvSpPr>
          <p:nvPr/>
        </p:nvSpPr>
        <p:spPr bwMode="auto">
          <a:xfrm>
            <a:off x="114300" y="1600200"/>
            <a:ext cx="6248400" cy="533400"/>
          </a:xfrm>
          <a:prstGeom prst="wedgeRoundRectCallout">
            <a:avLst>
              <a:gd name="adj1" fmla="val -42046"/>
              <a:gd name="adj2" fmla="val 87204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20202"/>
                </a:solidFill>
                <a:latin typeface="+mn-lt"/>
                <a:cs typeface="+mn-cs"/>
              </a:rPr>
              <a:t>непоседа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04800" y="2286000"/>
            <a:ext cx="6248400" cy="533400"/>
          </a:xfrm>
          <a:prstGeom prst="wedgeRoundRectCallout">
            <a:avLst>
              <a:gd name="adj1" fmla="val -40826"/>
              <a:gd name="adj2" fmla="val 8722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20202"/>
                </a:solidFill>
              </a:rPr>
              <a:t>недоучка</a:t>
            </a:r>
          </a:p>
        </p:txBody>
      </p:sp>
      <p:sp>
        <p:nvSpPr>
          <p:cNvPr id="12" name="Скругленная прямоугольная выноска 11"/>
          <p:cNvSpPr>
            <a:spLocks noChangeArrowheads="1"/>
          </p:cNvSpPr>
          <p:nvPr/>
        </p:nvSpPr>
        <p:spPr bwMode="auto">
          <a:xfrm>
            <a:off x="304800" y="2971800"/>
            <a:ext cx="5867400" cy="533400"/>
          </a:xfrm>
          <a:prstGeom prst="wedgeRoundRectCallout">
            <a:avLst>
              <a:gd name="adj1" fmla="val -41884"/>
              <a:gd name="adj2" fmla="val 87204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2400" dirty="0">
                <a:solidFill>
                  <a:srgbClr val="020202"/>
                </a:solidFill>
              </a:rPr>
              <a:t>недотёпа</a:t>
            </a:r>
          </a:p>
        </p:txBody>
      </p:sp>
      <p:sp>
        <p:nvSpPr>
          <p:cNvPr id="13" name="Скругленная прямоугольная выноска 12"/>
          <p:cNvSpPr>
            <a:spLocks noChangeArrowheads="1"/>
          </p:cNvSpPr>
          <p:nvPr/>
        </p:nvSpPr>
        <p:spPr bwMode="auto">
          <a:xfrm>
            <a:off x="304800" y="3657600"/>
            <a:ext cx="5791200" cy="533400"/>
          </a:xfrm>
          <a:prstGeom prst="wedgeRoundRectCallout">
            <a:avLst>
              <a:gd name="adj1" fmla="val -45722"/>
              <a:gd name="adj2" fmla="val 87204"/>
              <a:gd name="adj3" fmla="val 16667"/>
            </a:avLst>
          </a:prstGeom>
          <a:solidFill>
            <a:schemeClr val="accent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dirty="0" err="1">
                <a:solidFill>
                  <a:srgbClr val="020202"/>
                </a:solidFill>
                <a:latin typeface="+mn-lt"/>
                <a:cs typeface="+mn-cs"/>
              </a:rPr>
              <a:t>неряха</a:t>
            </a:r>
            <a:endParaRPr lang="ru-RU" sz="2400" dirty="0">
              <a:solidFill>
                <a:srgbClr val="020202"/>
              </a:solidFill>
              <a:latin typeface="+mn-lt"/>
              <a:cs typeface="+mn-cs"/>
            </a:endParaRPr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>
            <a:off x="685800" y="5181600"/>
            <a:ext cx="8001000" cy="13716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altLang="ru-RU" sz="2400" dirty="0"/>
          </a:p>
          <a:p>
            <a:pPr algn="ctr"/>
            <a:r>
              <a:rPr lang="ru-RU" altLang="ru-RU" sz="2400" dirty="0">
                <a:solidFill>
                  <a:srgbClr val="020202"/>
                </a:solidFill>
              </a:rPr>
              <a:t>Это существительные </a:t>
            </a:r>
            <a:r>
              <a:rPr lang="ru-RU" altLang="ru-RU" sz="2400" b="1" dirty="0">
                <a:solidFill>
                  <a:srgbClr val="020202"/>
                </a:solidFill>
              </a:rPr>
              <a:t>общего рода</a:t>
            </a:r>
            <a:r>
              <a:rPr lang="ru-RU" altLang="ru-RU" sz="2400" dirty="0">
                <a:solidFill>
                  <a:srgbClr val="020202"/>
                </a:solidFill>
              </a:rPr>
              <a:t> с окончанием </a:t>
            </a:r>
            <a:r>
              <a:rPr lang="ru-RU" altLang="ru-RU" sz="2400" i="1" dirty="0">
                <a:solidFill>
                  <a:srgbClr val="020202"/>
                </a:solidFill>
              </a:rPr>
              <a:t>-</a:t>
            </a:r>
            <a:r>
              <a:rPr lang="ru-RU" altLang="ru-RU" sz="2400" b="1" i="1" dirty="0">
                <a:solidFill>
                  <a:srgbClr val="020202"/>
                </a:solidFill>
              </a:rPr>
              <a:t>а</a:t>
            </a:r>
            <a:r>
              <a:rPr lang="ru-RU" altLang="ru-RU" sz="2400" dirty="0">
                <a:solidFill>
                  <a:srgbClr val="020202"/>
                </a:solidFill>
              </a:rPr>
              <a:t>. </a:t>
            </a:r>
          </a:p>
          <a:p>
            <a:pPr algn="ctr"/>
            <a:r>
              <a:rPr lang="ru-RU" altLang="ru-RU" sz="2400" dirty="0">
                <a:solidFill>
                  <a:srgbClr val="020202"/>
                </a:solidFill>
              </a:rPr>
              <a:t>Они характеризуют человека (часто отрицательно), </a:t>
            </a:r>
          </a:p>
          <a:p>
            <a:pPr algn="ctr"/>
            <a:r>
              <a:rPr lang="ru-RU" altLang="ru-RU" sz="2400" dirty="0">
                <a:solidFill>
                  <a:srgbClr val="020202"/>
                </a:solidFill>
              </a:rPr>
              <a:t>пишутся с </a:t>
            </a:r>
            <a:r>
              <a:rPr lang="ru-RU" altLang="ru-RU" sz="2400" i="1" dirty="0">
                <a:solidFill>
                  <a:srgbClr val="020202"/>
                </a:solidFill>
              </a:rPr>
              <a:t>не</a:t>
            </a:r>
            <a:r>
              <a:rPr lang="ru-RU" altLang="ru-RU" sz="2400" dirty="0">
                <a:solidFill>
                  <a:srgbClr val="020202"/>
                </a:solidFill>
              </a:rPr>
              <a:t> слитно.</a:t>
            </a:r>
          </a:p>
          <a:p>
            <a:pPr algn="ctr"/>
            <a:endParaRPr lang="ru-RU" alt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 build="p"/>
      <p:bldP spid="5" grpId="0" build="p"/>
      <p:bldP spid="6" grpId="0" build="p"/>
      <p:bldP spid="7" grpId="0" build="p"/>
      <p:bldP spid="10" grpId="0" build="p" animBg="1"/>
      <p:bldP spid="11" grpId="0" build="p" animBg="1"/>
      <p:bldP spid="12" grpId="0" build="p" animBg="1"/>
      <p:bldP spid="13" grpId="0" build="p" animBg="1"/>
      <p:bldP spid="61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1600200" y="381000"/>
            <a:ext cx="5410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200">
                <a:solidFill>
                  <a:srgbClr val="FF0000"/>
                </a:solidFill>
              </a:rPr>
              <a:t>Невежи и невежды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81000" y="990600"/>
            <a:ext cx="861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dirty="0" smtClean="0">
                <a:solidFill>
                  <a:srgbClr val="020202"/>
                </a:solidFill>
              </a:rPr>
              <a:t>Обратите </a:t>
            </a:r>
            <a:r>
              <a:rPr lang="ru-RU" altLang="ru-RU" sz="2400" dirty="0">
                <a:solidFill>
                  <a:srgbClr val="020202"/>
                </a:solidFill>
              </a:rPr>
              <a:t>внимание </a:t>
            </a:r>
            <a:r>
              <a:rPr lang="ru-RU" altLang="ru-RU" sz="2400">
                <a:solidFill>
                  <a:srgbClr val="020202"/>
                </a:solidFill>
              </a:rPr>
              <a:t>на </a:t>
            </a:r>
            <a:r>
              <a:rPr lang="ru-RU" altLang="ru-RU" sz="2400" smtClean="0">
                <a:solidFill>
                  <a:srgbClr val="020202"/>
                </a:solidFill>
              </a:rPr>
              <a:t>эти </a:t>
            </a:r>
            <a:r>
              <a:rPr lang="ru-RU" altLang="ru-RU" sz="2400" dirty="0">
                <a:solidFill>
                  <a:srgbClr val="020202"/>
                </a:solidFill>
              </a:rPr>
              <a:t>слова. Как вы думаете, что они обозначают?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81000" y="2514600"/>
            <a:ext cx="3657600" cy="1219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dirty="0" smtClean="0">
                <a:solidFill>
                  <a:srgbClr val="FF0000"/>
                </a:solidFill>
              </a:rPr>
              <a:t>Невежа</a:t>
            </a:r>
            <a:r>
              <a:rPr lang="ru-RU" altLang="ru-RU" sz="2400" dirty="0" smtClean="0"/>
              <a:t> </a:t>
            </a:r>
            <a:r>
              <a:rPr lang="ru-RU" altLang="ru-RU" sz="2400" dirty="0" smtClean="0">
                <a:solidFill>
                  <a:srgbClr val="020202"/>
                </a:solidFill>
              </a:rPr>
              <a:t>– 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rgbClr val="020202"/>
                </a:solidFill>
              </a:rPr>
              <a:t>грубый, невоспитанный человек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4953000" y="2514600"/>
            <a:ext cx="3657600" cy="1219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>
                <a:solidFill>
                  <a:srgbClr val="FF0000"/>
                </a:solidFill>
              </a:rPr>
              <a:t>Невежда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rgbClr val="020202"/>
                </a:solidFill>
              </a:rPr>
              <a:t>–  малообразованный человек</a:t>
            </a:r>
          </a:p>
        </p:txBody>
      </p:sp>
      <p:pic>
        <p:nvPicPr>
          <p:cNvPr id="28674" name="Picture 2" descr="Картинка 2 из 1154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886200"/>
            <a:ext cx="2209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http://www.moscow-info.org/ContentImages/1936/193637/img_225x17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3886200"/>
            <a:ext cx="2286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590800" y="5410200"/>
            <a:ext cx="3698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/>
              <a:t>Что общего у этих слов?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828800" y="5867400"/>
            <a:ext cx="5348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>
                <a:solidFill>
                  <a:srgbClr val="0070C0"/>
                </a:solidFill>
              </a:rPr>
              <a:t>Это существительные общего рода.</a:t>
            </a:r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auto">
          <a:xfrm>
            <a:off x="152400" y="5410200"/>
            <a:ext cx="8763000" cy="12192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400" dirty="0">
                <a:solidFill>
                  <a:srgbClr val="020202"/>
                </a:solidFill>
              </a:rPr>
              <a:t>Раньше эти слова имели одно значение. Они были </a:t>
            </a:r>
          </a:p>
          <a:p>
            <a:pPr algn="ctr"/>
            <a:r>
              <a:rPr lang="ru-RU" altLang="ru-RU" sz="2400" dirty="0">
                <a:solidFill>
                  <a:srgbClr val="020202"/>
                </a:solidFill>
              </a:rPr>
              <a:t>однокоренными со словом </a:t>
            </a:r>
            <a:r>
              <a:rPr lang="ru-RU" altLang="ru-RU" sz="2400" b="1" i="1" dirty="0">
                <a:solidFill>
                  <a:srgbClr val="020202"/>
                </a:solidFill>
              </a:rPr>
              <a:t>ведать</a:t>
            </a:r>
            <a:r>
              <a:rPr lang="ru-RU" altLang="ru-RU" sz="2400" dirty="0">
                <a:solidFill>
                  <a:srgbClr val="020202"/>
                </a:solidFill>
              </a:rPr>
              <a:t> (знать). В современном </a:t>
            </a:r>
          </a:p>
          <a:p>
            <a:pPr algn="ctr"/>
            <a:r>
              <a:rPr lang="ru-RU" altLang="ru-RU" sz="2400" dirty="0">
                <a:solidFill>
                  <a:srgbClr val="020202"/>
                </a:solidFill>
              </a:rPr>
              <a:t>русском языке значения этих слов разошлись.</a:t>
            </a: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276600" y="1981200"/>
            <a:ext cx="2819400" cy="457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rgbClr val="020202"/>
                </a:solidFill>
              </a:rPr>
              <a:t>Проверьте себя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 animBg="1"/>
      <p:bldP spid="6" grpId="0" build="p" animBg="1"/>
      <p:bldP spid="9" grpId="0" build="p"/>
      <p:bldP spid="10" grpId="0" build="p"/>
      <p:bldP spid="11" grpId="0" build="p" animBg="1"/>
      <p:bldP spid="1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альтернативный процесс 8"/>
          <p:cNvSpPr/>
          <p:nvPr/>
        </p:nvSpPr>
        <p:spPr>
          <a:xfrm>
            <a:off x="2971800" y="4572000"/>
            <a:ext cx="2819400" cy="457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Проверьте себя 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57200" y="2438400"/>
            <a:ext cx="8001000" cy="1600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Носок, мозоль, забияка, вестибюль, тюль, растяпа, фамилия, рояль, мышь, непоседа, врач, стража, умник, умница.</a:t>
            </a:r>
          </a:p>
        </p:txBody>
      </p:sp>
      <p:sp>
        <p:nvSpPr>
          <p:cNvPr id="8196" name="AutoShape 6"/>
          <p:cNvSpPr>
            <a:spLocks noChangeArrowheads="1"/>
          </p:cNvSpPr>
          <p:nvPr/>
        </p:nvSpPr>
        <p:spPr bwMode="auto">
          <a:xfrm>
            <a:off x="1752600" y="533400"/>
            <a:ext cx="5943600" cy="533400"/>
          </a:xfrm>
          <a:prstGeom prst="roundRect">
            <a:avLst>
              <a:gd name="adj" fmla="val 16667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3600" dirty="0">
                <a:solidFill>
                  <a:srgbClr val="020202"/>
                </a:solidFill>
              </a:rPr>
              <a:t>Рефлексия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85800" y="1371600"/>
            <a:ext cx="7924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400" dirty="0">
                <a:solidFill>
                  <a:srgbClr val="020202"/>
                </a:solidFill>
              </a:rPr>
              <a:t>Определите род имён существительных, запишите слова, разбив их на столбики.</a:t>
            </a: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381000" y="2286000"/>
            <a:ext cx="8153400" cy="3124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dirty="0" smtClean="0">
                <a:solidFill>
                  <a:srgbClr val="FF0000"/>
                </a:solidFill>
              </a:rPr>
              <a:t>мужской род            женский род            общий род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rgbClr val="020202"/>
                </a:solidFill>
              </a:rPr>
              <a:t>носок                        мозоль                     забияка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rgbClr val="020202"/>
                </a:solidFill>
              </a:rPr>
              <a:t>вестибюль               фамилия                  растяпа    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rgbClr val="020202"/>
                </a:solidFill>
              </a:rPr>
              <a:t>тюль                         мышь                        непоседа   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rgbClr val="020202"/>
                </a:solidFill>
              </a:rPr>
              <a:t>рояль                       стража                      умница 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rgbClr val="020202"/>
                </a:solidFill>
              </a:rPr>
              <a:t>врач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rgbClr val="020202"/>
                </a:solidFill>
              </a:rPr>
              <a:t>умник</a:t>
            </a:r>
          </a:p>
        </p:txBody>
      </p:sp>
      <p:pic>
        <p:nvPicPr>
          <p:cNvPr id="8199" name="Picture 8" descr="http://www.segment.ru/data/images/1po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00" y="5334000"/>
            <a:ext cx="9271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8" grpId="0" build="p" animBg="1"/>
      <p:bldP spid="3" grpId="0" build="p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2209800"/>
            <a:ext cx="6400800" cy="1752600"/>
          </a:xfrm>
        </p:spPr>
        <p:txBody>
          <a:bodyPr/>
          <a:lstStyle/>
          <a:p>
            <a:pPr marL="457200" indent="-457200" algn="l">
              <a:lnSpc>
                <a:spcPct val="150000"/>
              </a:lnSpc>
            </a:pPr>
            <a:r>
              <a:rPr lang="ru-RU" sz="18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1.Разумовская </a:t>
            </a:r>
            <a:r>
              <a:rPr lang="ru-RU" sz="1800" dirty="0" err="1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М.М.Русский</a:t>
            </a:r>
            <a:r>
              <a:rPr lang="ru-RU" sz="18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 язык.5 </a:t>
            </a:r>
            <a:r>
              <a:rPr lang="ru-RU" sz="1800" dirty="0" err="1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класс.Учебник</a:t>
            </a:r>
            <a:r>
              <a:rPr lang="ru-RU" sz="18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pPr marL="457200" indent="-457200" algn="l">
              <a:lnSpc>
                <a:spcPct val="150000"/>
              </a:lnSpc>
            </a:pPr>
            <a:r>
              <a:rPr lang="ru-RU" sz="18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2.Ожегов С. </a:t>
            </a:r>
            <a:r>
              <a:rPr lang="ru-RU" sz="1800" dirty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800" dirty="0" smtClean="0">
                <a:solidFill>
                  <a:srgbClr val="020202"/>
                </a:solidFill>
                <a:latin typeface="Times New Roman" pitchFamily="18" charset="0"/>
                <a:cs typeface="Times New Roman" pitchFamily="18" charset="0"/>
              </a:rPr>
              <a:t>. Толковый словарь русского языка.</a:t>
            </a:r>
          </a:p>
          <a:p>
            <a:pPr marL="457200" indent="-457200" algn="l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457200"/>
            <a:ext cx="7772400" cy="1470025"/>
          </a:xfrm>
        </p:spPr>
        <p:txBody>
          <a:bodyPr/>
          <a:lstStyle/>
          <a:p>
            <a:r>
              <a:rPr lang="ru-RU" sz="4400" dirty="0" smtClean="0">
                <a:solidFill>
                  <a:srgbClr val="020202"/>
                </a:solidFill>
                <a:latin typeface="Monotype Corsiva" pitchFamily="66" charset="0"/>
              </a:rPr>
              <a:t>Литература</a:t>
            </a:r>
            <a:endParaRPr lang="ru-RU" sz="4400" dirty="0">
              <a:solidFill>
                <a:srgbClr val="02020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">
      <a:dk1>
        <a:srgbClr val="00B050"/>
      </a:dk1>
      <a:lt1>
        <a:sysClr val="window" lastClr="FFFFFF"/>
      </a:lt1>
      <a:dk2>
        <a:srgbClr val="B6DF89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1652</TotalTime>
  <Words>483</Words>
  <Application>Microsoft Office PowerPoint</Application>
  <PresentationFormat>Экран (4:3)</PresentationFormat>
  <Paragraphs>86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 Имена существительные  общего рода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Литература</vt:lpstr>
      <vt:lpstr>Рефлексия При подготовке модели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Нина</dc:creator>
  <cp:lastModifiedBy>Стельмах Л.Е.</cp:lastModifiedBy>
  <cp:revision>86</cp:revision>
  <cp:lastPrinted>1601-01-01T00:00:00Z</cp:lastPrinted>
  <dcterms:created xsi:type="dcterms:W3CDTF">2012-04-22T07:54:54Z</dcterms:created>
  <dcterms:modified xsi:type="dcterms:W3CDTF">2009-08-12T17:56:03Z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